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1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34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u="sng"/>
              <a:t>Number of Graduates</a:t>
            </a:r>
          </a:p>
        </c:rich>
      </c:tx>
      <c:layout>
        <c:manualLayout>
          <c:xMode val="edge"/>
          <c:yMode val="edge"/>
          <c:x val="0.33892874288580516"/>
          <c:y val="1.291989664082687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Number of Graduates</c:v>
                </c:pt>
              </c:strCache>
            </c:strRef>
          </c:tx>
          <c:dPt>
            <c:idx val="0"/>
            <c:bubble3D val="0"/>
            <c:spPr>
              <a:solidFill>
                <a:schemeClr val="accent1">
                  <a:shade val="53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47D3-4920-81D6-F268A452116E}"/>
              </c:ext>
            </c:extLst>
          </c:dPt>
          <c:dPt>
            <c:idx val="1"/>
            <c:bubble3D val="0"/>
            <c:spPr>
              <a:solidFill>
                <a:schemeClr val="accent1">
                  <a:shade val="7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47D3-4920-81D6-F268A452116E}"/>
              </c:ext>
            </c:extLst>
          </c:dPt>
          <c:dPt>
            <c:idx val="2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47D3-4920-81D6-F268A452116E}"/>
              </c:ext>
            </c:extLst>
          </c:dPt>
          <c:dPt>
            <c:idx val="3"/>
            <c:bubble3D val="0"/>
            <c:spPr>
              <a:solidFill>
                <a:schemeClr val="accent1">
                  <a:tint val="77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47D3-4920-81D6-F268A452116E}"/>
              </c:ext>
            </c:extLst>
          </c:dPt>
          <c:dPt>
            <c:idx val="4"/>
            <c:bubble3D val="0"/>
            <c:spPr>
              <a:solidFill>
                <a:schemeClr val="accent1">
                  <a:tint val="54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47D3-4920-81D6-F268A452116E}"/>
              </c:ext>
            </c:extLst>
          </c:dPt>
          <c:dLbls>
            <c:dLbl>
              <c:idx val="1"/>
              <c:layout>
                <c:manualLayout>
                  <c:x val="-8.4618566818586843E-2"/>
                  <c:y val="0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7D3-4920-81D6-F268A452116E}"/>
                </c:ext>
              </c:extLst>
            </c:dLbl>
            <c:dLbl>
              <c:idx val="4"/>
              <c:layout>
                <c:manualLayout>
                  <c:x val="0.21701151087260778"/>
                  <c:y val="1.9659860831349539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47D3-4920-81D6-F268A452116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5"/>
                <c:pt idx="0">
                  <c:v>Neurologic</c:v>
                </c:pt>
                <c:pt idx="1">
                  <c:v>Orthopaedic</c:v>
                </c:pt>
                <c:pt idx="2">
                  <c:v>Geriatric</c:v>
                </c:pt>
                <c:pt idx="3">
                  <c:v>Acute Care</c:v>
                </c:pt>
                <c:pt idx="4">
                  <c:v>CardioPulmonary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103</c:v>
                </c:pt>
                <c:pt idx="1">
                  <c:v>138</c:v>
                </c:pt>
                <c:pt idx="2">
                  <c:v>58</c:v>
                </c:pt>
                <c:pt idx="3">
                  <c:v>1</c:v>
                </c:pt>
                <c:pt idx="4">
                  <c:v>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301-4679-AE11-ADAED774E13B}"/>
            </c:ext>
          </c:extLst>
        </c:ser>
        <c:dLbls>
          <c:dLblPos val="out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u="sng"/>
              <a:t>Number of Programs</a:t>
            </a:r>
          </a:p>
        </c:rich>
      </c:tx>
      <c:layout>
        <c:manualLayout>
          <c:xMode val="edge"/>
          <c:yMode val="edge"/>
          <c:x val="0.24795015800874698"/>
          <c:y val="2.592593348671142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Number of Programs</c:v>
                </c:pt>
              </c:strCache>
            </c:strRef>
          </c:tx>
          <c:explosion val="2"/>
          <c:dPt>
            <c:idx val="0"/>
            <c:bubble3D val="0"/>
            <c:spPr>
              <a:solidFill>
                <a:schemeClr val="accent1">
                  <a:shade val="53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75A1-4002-93E2-004945DF1F87}"/>
              </c:ext>
            </c:extLst>
          </c:dPt>
          <c:dPt>
            <c:idx val="1"/>
            <c:bubble3D val="0"/>
            <c:spPr>
              <a:solidFill>
                <a:schemeClr val="accent1">
                  <a:shade val="7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75A1-4002-93E2-004945DF1F87}"/>
              </c:ext>
            </c:extLst>
          </c:dPt>
          <c:dPt>
            <c:idx val="2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75A1-4002-93E2-004945DF1F87}"/>
              </c:ext>
            </c:extLst>
          </c:dPt>
          <c:dPt>
            <c:idx val="3"/>
            <c:bubble3D val="0"/>
            <c:spPr>
              <a:solidFill>
                <a:schemeClr val="accent1">
                  <a:tint val="77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75A1-4002-93E2-004945DF1F87}"/>
              </c:ext>
            </c:extLst>
          </c:dPt>
          <c:dPt>
            <c:idx val="4"/>
            <c:bubble3D val="0"/>
            <c:spPr>
              <a:solidFill>
                <a:schemeClr val="accent1">
                  <a:tint val="54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75A1-4002-93E2-004945DF1F87}"/>
              </c:ext>
            </c:extLst>
          </c:dPt>
          <c:dLbls>
            <c:dLbl>
              <c:idx val="1"/>
              <c:layout>
                <c:manualLayout>
                  <c:x val="0.13751585999369531"/>
                  <c:y val="-0.3081761006289308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5A1-4002-93E2-004945DF1F87}"/>
                </c:ext>
              </c:extLst>
            </c:dLbl>
            <c:dLbl>
              <c:idx val="3"/>
              <c:layout>
                <c:manualLayout>
                  <c:x val="-2.507391600184292E-2"/>
                  <c:y val="7.4074095676318369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75A1-4002-93E2-004945DF1F87}"/>
                </c:ext>
              </c:extLst>
            </c:dLbl>
            <c:dLbl>
              <c:idx val="4"/>
              <c:layout>
                <c:manualLayout>
                  <c:x val="8.3725043968316079E-2"/>
                  <c:y val="1.1111260166596724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327235003846567"/>
                      <c:h val="0.1013207547169811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9-75A1-4002-93E2-004945DF1F8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5"/>
                <c:pt idx="0">
                  <c:v>Neurologic</c:v>
                </c:pt>
                <c:pt idx="1">
                  <c:v>Orthopaedic</c:v>
                </c:pt>
                <c:pt idx="2">
                  <c:v>Geriatric</c:v>
                </c:pt>
                <c:pt idx="3">
                  <c:v>Acute Care</c:v>
                </c:pt>
                <c:pt idx="4">
                  <c:v>CardioPulmonary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8</c:v>
                </c:pt>
                <c:pt idx="1">
                  <c:v>16</c:v>
                </c:pt>
                <c:pt idx="2">
                  <c:v>9</c:v>
                </c:pt>
                <c:pt idx="3">
                  <c:v>1</c:v>
                </c:pt>
                <c:pt idx="4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75A1-4002-93E2-004945DF1F87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3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111952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72529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9550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19632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959496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5102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52852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9062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141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846CE7D5-CF57-46EF-B807-FDD0502418D4}" type="datetimeFigureOut">
              <a:rPr lang="en-US" smtClean="0"/>
              <a:t>11/3/2023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11062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52600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11/3/2023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892996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8.xml"/><Relationship Id="rId4" Type="http://schemas.openxmlformats.org/officeDocument/2006/relationships/chart" Target="../charts/char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B9D097-DF96-BD30-E767-57C3707C96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400">
                <a:cs typeface="Calibri Light"/>
              </a:rPr>
              <a:t>VA Physical Therapy Residency Programs</a:t>
            </a:r>
            <a:endParaRPr lang="en-US" sz="4400"/>
          </a:p>
        </p:txBody>
      </p:sp>
      <p:graphicFrame>
        <p:nvGraphicFramePr>
          <p:cNvPr id="14" name="Content Placeholder 13">
            <a:extLst>
              <a:ext uri="{FF2B5EF4-FFF2-40B4-BE49-F238E27FC236}">
                <a16:creationId xmlns:a16="http://schemas.microsoft.com/office/drawing/2014/main" id="{92E6268B-1D0E-A094-F011-5345E07093D0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680858" y="133124"/>
          <a:ext cx="5040086" cy="42864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8299301-28B0-F9F2-7054-82B3B193625C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>
                <a:solidFill>
                  <a:schemeClr val="bg1"/>
                </a:solidFill>
                <a:cs typeface="Calibri"/>
              </a:rPr>
              <a:t>38</a:t>
            </a:r>
            <a:r>
              <a:rPr lang="en-US" sz="2400">
                <a:solidFill>
                  <a:schemeClr val="bg1"/>
                </a:solidFill>
                <a:cs typeface="Calibri"/>
              </a:rPr>
              <a:t> Accredited Programs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>
                <a:solidFill>
                  <a:schemeClr val="bg1"/>
                </a:solidFill>
                <a:cs typeface="Calibri"/>
              </a:rPr>
              <a:t>327 </a:t>
            </a:r>
            <a:r>
              <a:rPr lang="en-US" sz="2400">
                <a:solidFill>
                  <a:schemeClr val="bg1"/>
                </a:solidFill>
                <a:cs typeface="Calibri"/>
              </a:rPr>
              <a:t>Residency Graduates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>
                <a:solidFill>
                  <a:schemeClr val="bg1"/>
                </a:solidFill>
                <a:cs typeface="Calibri"/>
              </a:rPr>
              <a:t>93% </a:t>
            </a:r>
            <a:r>
              <a:rPr lang="en-US" sz="2400">
                <a:solidFill>
                  <a:schemeClr val="bg1"/>
                </a:solidFill>
                <a:cs typeface="Calibri"/>
              </a:rPr>
              <a:t>Overall Specialty Exam Pass Rate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>
                <a:solidFill>
                  <a:schemeClr val="bg1"/>
                </a:solidFill>
                <a:cs typeface="Calibri"/>
              </a:rPr>
              <a:t>52% </a:t>
            </a:r>
            <a:r>
              <a:rPr lang="en-US" sz="2400">
                <a:solidFill>
                  <a:schemeClr val="bg1"/>
                </a:solidFill>
                <a:cs typeface="Calibri"/>
              </a:rPr>
              <a:t>of graduates working at </a:t>
            </a:r>
            <a:r>
              <a:rPr lang="en-US" sz="2400">
                <a:cs typeface="Calibri"/>
              </a:rPr>
              <a:t>a VA</a:t>
            </a:r>
          </a:p>
          <a:p>
            <a:endParaRPr lang="en-US"/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95E2D252-9ED6-0115-9570-6DFC87E2AF90}"/>
              </a:ext>
            </a:extLst>
          </p:cNvPr>
          <p:cNvGraphicFramePr>
            <a:graphicFrameLocks noGrp="1"/>
          </p:cNvGraphicFramePr>
          <p:nvPr>
            <p:ph sz="half" idx="4294967295"/>
          </p:nvPr>
        </p:nvGraphicFramePr>
        <p:xfrm>
          <a:off x="6373587" y="2792956"/>
          <a:ext cx="6694714" cy="39319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5" name="Chart 14">
            <a:extLst>
              <a:ext uri="{FF2B5EF4-FFF2-40B4-BE49-F238E27FC236}">
                <a16:creationId xmlns:a16="http://schemas.microsoft.com/office/drawing/2014/main" id="{5EDB508A-22B3-24BC-396E-DD553DD45743}"/>
              </a:ext>
            </a:extLst>
          </p:cNvPr>
          <p:cNvGraphicFramePr/>
          <p:nvPr/>
        </p:nvGraphicFramePr>
        <p:xfrm>
          <a:off x="3657600" y="133124"/>
          <a:ext cx="5725885" cy="4038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634067203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Marquee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418AB3"/>
      </a:accent1>
      <a:accent2>
        <a:srgbClr val="A6B727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BAB94BD4-5D6D-4148-AB57-A4CCF1FD4E0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47</Words>
  <Application>Microsoft Office PowerPoint</Application>
  <PresentationFormat>Widescreen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Retrospect</vt:lpstr>
      <vt:lpstr>VA Physical Therapy Residency Programs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 Physical Therapy Residency Programs</dc:title>
  <dc:creator>Firestone, Amy M.</dc:creator>
  <cp:lastModifiedBy>Firestone, Amy M.</cp:lastModifiedBy>
  <cp:revision>1</cp:revision>
  <dcterms:created xsi:type="dcterms:W3CDTF">2023-11-03T18:04:18Z</dcterms:created>
  <dcterms:modified xsi:type="dcterms:W3CDTF">2023-11-03T18:05:36Z</dcterms:modified>
</cp:coreProperties>
</file>